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940925" cy="6808788"/>
  <p:defaultTextStyle>
    <a:defPPr>
      <a:defRPr lang="en-US"/>
    </a:defPPr>
    <a:lvl1pPr marL="0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1653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3304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4958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6611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8263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9915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1570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3221" algn="l" defTabSz="7833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2" autoAdjust="0"/>
  </p:normalViewPr>
  <p:slideViewPr>
    <p:cSldViewPr>
      <p:cViewPr>
        <p:scale>
          <a:sx n="100" d="100"/>
          <a:sy n="100" d="100"/>
        </p:scale>
        <p:origin x="-91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4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5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45826" y="36509"/>
            <a:ext cx="1783425" cy="7810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54" y="36509"/>
            <a:ext cx="5185172" cy="7810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4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1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91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33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749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66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82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9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1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32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96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53" y="212730"/>
            <a:ext cx="3484298" cy="60483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4951" y="212730"/>
            <a:ext cx="3484298" cy="60483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51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653" indent="0">
              <a:buNone/>
              <a:defRPr sz="1600" b="1"/>
            </a:lvl2pPr>
            <a:lvl3pPr marL="783304" indent="0">
              <a:buNone/>
              <a:defRPr sz="1500" b="1"/>
            </a:lvl3pPr>
            <a:lvl4pPr marL="1174958" indent="0">
              <a:buNone/>
              <a:defRPr sz="1300" b="1"/>
            </a:lvl4pPr>
            <a:lvl5pPr marL="1566611" indent="0">
              <a:buNone/>
              <a:defRPr sz="1300" b="1"/>
            </a:lvl5pPr>
            <a:lvl6pPr marL="1958263" indent="0">
              <a:buNone/>
              <a:defRPr sz="1300" b="1"/>
            </a:lvl6pPr>
            <a:lvl7pPr marL="2349915" indent="0">
              <a:buNone/>
              <a:defRPr sz="1300" b="1"/>
            </a:lvl7pPr>
            <a:lvl8pPr marL="2741570" indent="0">
              <a:buNone/>
              <a:defRPr sz="1300" b="1"/>
            </a:lvl8pPr>
            <a:lvl9pPr marL="313322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80"/>
            <a:ext cx="4376870" cy="395128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5"/>
            <a:ext cx="4378590" cy="63976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653" indent="0">
              <a:buNone/>
              <a:defRPr sz="1600" b="1"/>
            </a:lvl2pPr>
            <a:lvl3pPr marL="783304" indent="0">
              <a:buNone/>
              <a:defRPr sz="1500" b="1"/>
            </a:lvl3pPr>
            <a:lvl4pPr marL="1174958" indent="0">
              <a:buNone/>
              <a:defRPr sz="1300" b="1"/>
            </a:lvl4pPr>
            <a:lvl5pPr marL="1566611" indent="0">
              <a:buNone/>
              <a:defRPr sz="1300" b="1"/>
            </a:lvl5pPr>
            <a:lvl6pPr marL="1958263" indent="0">
              <a:buNone/>
              <a:defRPr sz="1300" b="1"/>
            </a:lvl6pPr>
            <a:lvl7pPr marL="2349915" indent="0">
              <a:buNone/>
              <a:defRPr sz="1300" b="1"/>
            </a:lvl7pPr>
            <a:lvl8pPr marL="2741570" indent="0">
              <a:buNone/>
              <a:defRPr sz="1300" b="1"/>
            </a:lvl8pPr>
            <a:lvl9pPr marL="3133221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80"/>
            <a:ext cx="4378590" cy="395128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0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3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74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6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10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1653" indent="0">
              <a:buNone/>
              <a:defRPr sz="1100"/>
            </a:lvl2pPr>
            <a:lvl3pPr marL="783304" indent="0">
              <a:buNone/>
              <a:defRPr sz="800"/>
            </a:lvl3pPr>
            <a:lvl4pPr marL="1174958" indent="0">
              <a:buNone/>
              <a:defRPr sz="800"/>
            </a:lvl4pPr>
            <a:lvl5pPr marL="1566611" indent="0">
              <a:buNone/>
              <a:defRPr sz="800"/>
            </a:lvl5pPr>
            <a:lvl6pPr marL="1958263" indent="0">
              <a:buNone/>
              <a:defRPr sz="800"/>
            </a:lvl6pPr>
            <a:lvl7pPr marL="2349915" indent="0">
              <a:buNone/>
              <a:defRPr sz="800"/>
            </a:lvl7pPr>
            <a:lvl8pPr marL="2741570" indent="0">
              <a:buNone/>
              <a:defRPr sz="800"/>
            </a:lvl8pPr>
            <a:lvl9pPr marL="31332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1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8"/>
            <a:ext cx="59436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2"/>
            <a:ext cx="59436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91653" indent="0">
              <a:buNone/>
              <a:defRPr sz="2300"/>
            </a:lvl2pPr>
            <a:lvl3pPr marL="783304" indent="0">
              <a:buNone/>
              <a:defRPr sz="2000"/>
            </a:lvl3pPr>
            <a:lvl4pPr marL="1174958" indent="0">
              <a:buNone/>
              <a:defRPr sz="1600"/>
            </a:lvl4pPr>
            <a:lvl5pPr marL="1566611" indent="0">
              <a:buNone/>
              <a:defRPr sz="1600"/>
            </a:lvl5pPr>
            <a:lvl6pPr marL="1958263" indent="0">
              <a:buNone/>
              <a:defRPr sz="1600"/>
            </a:lvl6pPr>
            <a:lvl7pPr marL="2349915" indent="0">
              <a:buNone/>
              <a:defRPr sz="1600"/>
            </a:lvl7pPr>
            <a:lvl8pPr marL="2741570" indent="0">
              <a:buNone/>
              <a:defRPr sz="1600"/>
            </a:lvl8pPr>
            <a:lvl9pPr marL="3133221" indent="0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91653" indent="0">
              <a:buNone/>
              <a:defRPr sz="1100"/>
            </a:lvl2pPr>
            <a:lvl3pPr marL="783304" indent="0">
              <a:buNone/>
              <a:defRPr sz="800"/>
            </a:lvl3pPr>
            <a:lvl4pPr marL="1174958" indent="0">
              <a:buNone/>
              <a:defRPr sz="800"/>
            </a:lvl4pPr>
            <a:lvl5pPr marL="1566611" indent="0">
              <a:buNone/>
              <a:defRPr sz="800"/>
            </a:lvl5pPr>
            <a:lvl6pPr marL="1958263" indent="0">
              <a:buNone/>
              <a:defRPr sz="800"/>
            </a:lvl6pPr>
            <a:lvl7pPr marL="2349915" indent="0">
              <a:buNone/>
              <a:defRPr sz="800"/>
            </a:lvl7pPr>
            <a:lvl8pPr marL="2741570" indent="0">
              <a:buNone/>
              <a:defRPr sz="800"/>
            </a:lvl8pPr>
            <a:lvl9pPr marL="31332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7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  <a:prstGeom prst="rect">
            <a:avLst/>
          </a:prstGeom>
        </p:spPr>
        <p:txBody>
          <a:bodyPr vert="horz" lIns="78329" tIns="39165" rIns="78329" bIns="391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5"/>
          </a:xfrm>
          <a:prstGeom prst="rect">
            <a:avLst/>
          </a:prstGeom>
        </p:spPr>
        <p:txBody>
          <a:bodyPr vert="horz" lIns="78329" tIns="39165" rIns="78329" bIns="391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3"/>
          </a:xfrm>
          <a:prstGeom prst="rect">
            <a:avLst/>
          </a:prstGeom>
        </p:spPr>
        <p:txBody>
          <a:bodyPr vert="horz" lIns="78329" tIns="39165" rIns="78329" bIns="391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4A74-F6B2-41C2-A190-107504506EE3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3"/>
          </a:xfrm>
          <a:prstGeom prst="rect">
            <a:avLst/>
          </a:prstGeom>
        </p:spPr>
        <p:txBody>
          <a:bodyPr vert="horz" lIns="78329" tIns="39165" rIns="78329" bIns="391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3"/>
          </a:xfrm>
          <a:prstGeom prst="rect">
            <a:avLst/>
          </a:prstGeom>
        </p:spPr>
        <p:txBody>
          <a:bodyPr vert="horz" lIns="78329" tIns="39165" rIns="78329" bIns="391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3E13-2D8B-4589-B5EF-2BAEC24CB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06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330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740" indent="-293740" algn="l" defTabSz="78330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6436" indent="-244784" algn="l" defTabSz="78330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79132" indent="-195826" algn="l" defTabSz="7833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5" indent="-195826" algn="l" defTabSz="7833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436" indent="-195826" algn="l" defTabSz="78330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089" indent="-195826" algn="l" defTabSz="7833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743" indent="-195826" algn="l" defTabSz="7833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37396" indent="-195826" algn="l" defTabSz="7833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9048" indent="-195826" algn="l" defTabSz="78330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653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304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958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6611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263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915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1570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221" algn="l" defTabSz="7833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hyperlink" Target="mailto:Dagnew.Bitew@bdu.edu.et" TargetMode="External"/><Relationship Id="rId4" Type="http://schemas.openxmlformats.org/officeDocument/2006/relationships/image" Target="../media/image3.jpeg"/><Relationship Id="rId9" Type="http://schemas.openxmlformats.org/officeDocument/2006/relationships/hyperlink" Target="mailto:btdagne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1772815"/>
            <a:ext cx="3093437" cy="241841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4307053"/>
            <a:ext cx="3093438" cy="234638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06" y="2172396"/>
            <a:ext cx="3318228" cy="168069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05" y="3933056"/>
            <a:ext cx="1648231" cy="1224136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94" y="3926310"/>
            <a:ext cx="1547326" cy="1230882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329106" y="5247068"/>
            <a:ext cx="1648230" cy="142875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8086194" y="5247068"/>
            <a:ext cx="1561141" cy="1428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4808" y="260648"/>
            <a:ext cx="2794911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Laboratories</a:t>
            </a:r>
            <a:endParaRPr lang="en-GB" sz="1600" b="1" dirty="0">
              <a:solidFill>
                <a:srgbClr val="C0000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</a:rPr>
              <a:t>Molecular Biology</a:t>
            </a:r>
            <a:endParaRPr lang="en-GB" sz="1400" dirty="0">
              <a:solidFill>
                <a:srgbClr val="00206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</a:rPr>
              <a:t>Microbiology</a:t>
            </a:r>
            <a:endParaRPr lang="en-GB" sz="1400" dirty="0">
              <a:solidFill>
                <a:srgbClr val="00206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</a:rPr>
              <a:t>Instrumental</a:t>
            </a:r>
            <a:endParaRPr lang="en-GB" sz="1400" dirty="0">
              <a:solidFill>
                <a:srgbClr val="00206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</a:rPr>
              <a:t>Bioinformatics </a:t>
            </a:r>
            <a:endParaRPr lang="en-GB" sz="1400" dirty="0">
              <a:solidFill>
                <a:srgbClr val="00206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</a:rPr>
              <a:t>Plant tissue culture</a:t>
            </a:r>
            <a:endParaRPr lang="en-GB" sz="1400" dirty="0">
              <a:solidFill>
                <a:srgbClr val="002060"/>
              </a:solidFill>
              <a:latin typeface="Arial"/>
              <a:ea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1152" y="268050"/>
            <a:ext cx="3312368" cy="1792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990600" algn="l"/>
              </a:tabLst>
            </a:pPr>
            <a:r>
              <a:rPr lang="en-US" sz="1600" b="1" dirty="0">
                <a:solidFill>
                  <a:srgbClr val="C00000"/>
                </a:solidFill>
              </a:rPr>
              <a:t>Laboratory Facilities </a:t>
            </a:r>
            <a:endParaRPr lang="en-GB" sz="1600" b="1" dirty="0">
              <a:solidFill>
                <a:srgbClr val="C00000"/>
              </a:solidFill>
            </a:endParaRPr>
          </a:p>
          <a:p>
            <a:pPr marL="177800" indent="-177800">
              <a:buFont typeface="Courier New" pitchFamily="49" charset="0"/>
              <a:buChar char="o"/>
              <a:tabLst>
                <a:tab pos="990600" algn="l"/>
              </a:tabLst>
            </a:pPr>
            <a:r>
              <a:rPr lang="en-US" sz="1400" dirty="0"/>
              <a:t>Molecular Biology Laboratory </a:t>
            </a:r>
            <a:endParaRPr lang="en-GB" sz="1400" dirty="0"/>
          </a:p>
          <a:p>
            <a:pPr marL="177800" lvl="0" indent="-177800">
              <a:lnSpc>
                <a:spcPct val="115000"/>
              </a:lnSpc>
              <a:buFont typeface="Courier New" pitchFamily="49" charset="0"/>
              <a:buChar char="o"/>
              <a:tabLst>
                <a:tab pos="200660" algn="l"/>
                <a:tab pos="200660" algn="l"/>
                <a:tab pos="990600" algn="l"/>
              </a:tabLst>
            </a:pPr>
            <a:r>
              <a:rPr lang="en-US" sz="1400" dirty="0"/>
              <a:t>DNA and RNA extraction </a:t>
            </a:r>
            <a:endParaRPr lang="en-GB" sz="1400" dirty="0"/>
          </a:p>
          <a:p>
            <a:pPr marL="177800" lvl="0" indent="-177800">
              <a:lnSpc>
                <a:spcPct val="115000"/>
              </a:lnSpc>
              <a:buFont typeface="Courier New" pitchFamily="49" charset="0"/>
              <a:buChar char="o"/>
              <a:tabLst>
                <a:tab pos="200660" algn="l"/>
                <a:tab pos="200660" algn="l"/>
                <a:tab pos="990600" algn="l"/>
              </a:tabLst>
            </a:pPr>
            <a:r>
              <a:rPr lang="en-US" sz="1400" dirty="0"/>
              <a:t>DNA quality measurement (Spectroscopy and electrophoresis)</a:t>
            </a:r>
            <a:endParaRPr lang="en-GB" sz="1400" dirty="0"/>
          </a:p>
          <a:p>
            <a:pPr marL="177800" lvl="0" indent="-177800">
              <a:lnSpc>
                <a:spcPct val="115000"/>
              </a:lnSpc>
              <a:buFont typeface="Courier New" pitchFamily="49" charset="0"/>
              <a:buChar char="o"/>
              <a:tabLst>
                <a:tab pos="200660" algn="l"/>
                <a:tab pos="200660" algn="l"/>
                <a:tab pos="990600" algn="l"/>
              </a:tabLst>
            </a:pPr>
            <a:r>
              <a:rPr lang="en-US" sz="1400" dirty="0"/>
              <a:t>PCR amplification</a:t>
            </a:r>
            <a:endParaRPr lang="en-GB" sz="1400" dirty="0"/>
          </a:p>
          <a:p>
            <a:pPr marL="177800" lvl="0" indent="-177800">
              <a:lnSpc>
                <a:spcPct val="115000"/>
              </a:lnSpc>
              <a:buFont typeface="Courier New" pitchFamily="49" charset="0"/>
              <a:buChar char="o"/>
              <a:tabLst>
                <a:tab pos="200660" algn="l"/>
                <a:tab pos="200660" algn="l"/>
                <a:tab pos="990600" algn="l"/>
              </a:tabLst>
            </a:pPr>
            <a:r>
              <a:rPr lang="en-US" sz="1400" dirty="0"/>
              <a:t>Protein SDS page Separation</a:t>
            </a:r>
            <a:endParaRPr lang="en-GB" sz="1400" dirty="0">
              <a:solidFill>
                <a:srgbClr val="0E3A53"/>
              </a:solidFill>
              <a:latin typeface="Arial"/>
              <a:ea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6896" y="3933056"/>
            <a:ext cx="1371600" cy="2327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General Lab Setup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02111" y="6381328"/>
            <a:ext cx="1524000" cy="2500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Consumables Store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97216" y="3573016"/>
            <a:ext cx="1638300" cy="2455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Molecular Biology Lab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53220" y="4919067"/>
            <a:ext cx="19050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Gel Documentation System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53371" y="6381328"/>
            <a:ext cx="1245870" cy="25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E3A53"/>
                </a:solidFill>
                <a:effectLst/>
                <a:latin typeface="Times New Roman"/>
                <a:ea typeface="Arial"/>
              </a:rPr>
              <a:t>Ultra-centrifuge 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80462" y="6359869"/>
            <a:ext cx="781050" cy="276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PCR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068" y="174744"/>
            <a:ext cx="273570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Institute of Biotechnology Laboratories</a:t>
            </a:r>
            <a:endParaRPr lang="en-US" dirty="0"/>
          </a:p>
          <a:p>
            <a:r>
              <a:rPr lang="en-US" dirty="0"/>
              <a:t>Laboratories play a crucial role in assuring quality education by providing hands-on learning experiences that reinforce theoretical knowledge. Institute of Biotechnology has well-organized laboratories to ensure relevance support of researcher and students in execution of high-quality research and development activities, fostering innovation, and enabling practical application of scientific principles through precise experimentation and </a:t>
            </a:r>
            <a:r>
              <a:rPr lang="en-US" dirty="0" smtClean="0"/>
              <a:t>analysis</a:t>
            </a:r>
          </a:p>
          <a:p>
            <a:endParaRPr lang="en-US" b="1" dirty="0" smtClean="0"/>
          </a:p>
          <a:p>
            <a:r>
              <a:rPr lang="en-US" b="1" dirty="0" smtClean="0"/>
              <a:t>Contact </a:t>
            </a:r>
            <a:r>
              <a:rPr lang="en-US" b="1" dirty="0"/>
              <a:t>person:</a:t>
            </a:r>
            <a:endParaRPr lang="en-US" dirty="0"/>
          </a:p>
          <a:p>
            <a:r>
              <a:rPr lang="en-US" dirty="0" err="1"/>
              <a:t>Dagnew</a:t>
            </a:r>
            <a:r>
              <a:rPr lang="en-US" dirty="0"/>
              <a:t> </a:t>
            </a:r>
            <a:r>
              <a:rPr lang="en-US" dirty="0" err="1"/>
              <a:t>Bitew</a:t>
            </a:r>
            <a:r>
              <a:rPr lang="en-US" dirty="0"/>
              <a:t> (PhD)</a:t>
            </a:r>
          </a:p>
          <a:p>
            <a:r>
              <a:rPr lang="en-US" dirty="0"/>
              <a:t>Laboratory Manager</a:t>
            </a:r>
          </a:p>
          <a:p>
            <a:r>
              <a:rPr lang="en-US" dirty="0"/>
              <a:t>Email: </a:t>
            </a:r>
            <a:r>
              <a:rPr lang="en-US" u="sng" dirty="0">
                <a:hlinkClick r:id="rId9"/>
              </a:rPr>
              <a:t>btdagne@gmail.com</a:t>
            </a:r>
            <a:r>
              <a:rPr lang="en-US" dirty="0"/>
              <a:t> </a:t>
            </a:r>
          </a:p>
          <a:p>
            <a:r>
              <a:rPr lang="en-US" dirty="0"/>
              <a:t>Inst. Email: </a:t>
            </a:r>
            <a:r>
              <a:rPr lang="en-US" u="sng" dirty="0">
                <a:hlinkClick r:id="rId10"/>
              </a:rPr>
              <a:t>Dagnew.Bitew@bdu.edu.et</a:t>
            </a:r>
            <a:endParaRPr lang="en-US" dirty="0"/>
          </a:p>
          <a:p>
            <a:r>
              <a:rPr lang="en-US" dirty="0"/>
              <a:t>Cell phone: +251920227460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99" y="2492897"/>
            <a:ext cx="3525336" cy="42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473" y="332656"/>
            <a:ext cx="2808311" cy="2046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Microbiology Laboratories </a:t>
            </a:r>
            <a:endParaRPr lang="en-GB" b="1" dirty="0">
              <a:solidFill>
                <a:srgbClr val="C0000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All classical microbiology activities</a:t>
            </a:r>
            <a:endParaRPr lang="en-GB" sz="1400" dirty="0"/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Fermentation </a:t>
            </a:r>
            <a:endParaRPr lang="en-GB" sz="1400" dirty="0"/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Inoculum development </a:t>
            </a:r>
            <a:endParaRPr lang="en-GB" sz="1400" dirty="0"/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Strain improvement</a:t>
            </a:r>
            <a:endParaRPr lang="en-GB" sz="1400" dirty="0"/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Microbial molecular identification</a:t>
            </a:r>
            <a:endParaRPr lang="en-GB" sz="1400" dirty="0"/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Microbial transformation</a:t>
            </a:r>
            <a:endParaRPr lang="en-GB" sz="1400" dirty="0"/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/>
              <a:t>Food safety and quality analysis</a:t>
            </a:r>
            <a:endParaRPr lang="en-GB" sz="14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485986"/>
            <a:ext cx="1028700" cy="130572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19" y="2492897"/>
            <a:ext cx="1713865" cy="1309926"/>
          </a:xfrm>
          <a:prstGeom prst="rect">
            <a:avLst/>
          </a:prstGeom>
        </p:spPr>
      </p:pic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850745"/>
            <a:ext cx="868116" cy="12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850744"/>
            <a:ext cx="1876049" cy="12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4" y="5157120"/>
            <a:ext cx="1421587" cy="16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34" y="5157192"/>
            <a:ext cx="1276350" cy="16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60" y="2486478"/>
            <a:ext cx="1504110" cy="8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205" y="2276872"/>
            <a:ext cx="1368153" cy="18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0" y="2276872"/>
            <a:ext cx="1457325" cy="18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52800" y="332656"/>
            <a:ext cx="3525335" cy="2046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Instrumental Laboratory</a:t>
            </a:r>
            <a:endParaRPr lang="en-GB" b="1" dirty="0">
              <a:solidFill>
                <a:srgbClr val="C0000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Heavy metal analysis 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Nutrient analysis 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Protein and DNA determination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Extraction of essential oils and bioactive compounds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Ecotoxicology analysis of toxic chemicals (Pesticides and herbicide)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Pollutant identification and determination 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3092" r="13127" b="3683"/>
          <a:stretch/>
        </p:blipFill>
        <p:spPr bwMode="auto">
          <a:xfrm>
            <a:off x="6825208" y="4329971"/>
            <a:ext cx="2952327" cy="2411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825208" y="332656"/>
            <a:ext cx="2952327" cy="186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Plant Tissue Culture Laboratory</a:t>
            </a:r>
            <a:endParaRPr lang="en-GB" b="1" dirty="0">
              <a:solidFill>
                <a:srgbClr val="C00000"/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Micro propagation of horticultural crops, medicinal and spice plants  (Herbs)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Cryopreservation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germplasm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resources 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177800" lvl="0" indent="-177800">
              <a:buFont typeface="Courier New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Extraction and production of plant secondary metabolites 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00043" y="4170011"/>
            <a:ext cx="2257413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/>
              <a:t>Bioinformatics Laboratory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200474" y="3567484"/>
            <a:ext cx="923925" cy="213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Autoclave 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6621" y="3573016"/>
            <a:ext cx="1326139" cy="213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Laminar Air flow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480" y="4869162"/>
            <a:ext cx="785242" cy="193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Bioreactor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9560" y="3138884"/>
            <a:ext cx="1504109" cy="2045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050" dirty="0">
                <a:solidFill>
                  <a:srgbClr val="0E3A53"/>
                </a:solidFill>
                <a:effectLst/>
                <a:ea typeface="Arial"/>
              </a:rPr>
              <a:t>UV-Spectrophotometer</a:t>
            </a:r>
            <a:endParaRPr lang="en-GB" sz="105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5299" y="4869161"/>
            <a:ext cx="1141437" cy="2015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Refrigerators 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01072" y="6474668"/>
            <a:ext cx="1008112" cy="266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 err="1">
                <a:solidFill>
                  <a:srgbClr val="0E3A53"/>
                </a:solidFill>
                <a:effectLst/>
                <a:ea typeface="Arial"/>
              </a:rPr>
              <a:t>Lyophilizer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13240" y="3933056"/>
            <a:ext cx="847725" cy="1659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Autoclave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12837" y="3933056"/>
            <a:ext cx="1292691" cy="1756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Growth Chamber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504" y="6608018"/>
            <a:ext cx="812676" cy="1826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Incubator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7333" y="6608018"/>
            <a:ext cx="1109443" cy="192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E3A53"/>
                </a:solidFill>
                <a:effectLst/>
                <a:ea typeface="Arial"/>
              </a:rPr>
              <a:t>Colony counter</a:t>
            </a:r>
            <a:endParaRPr lang="en-GB" sz="1100" dirty="0">
              <a:solidFill>
                <a:srgbClr val="0E3A53"/>
              </a:solidFill>
              <a:effectLst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8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225</Words>
  <Application>Microsoft Office PowerPoint</Application>
  <PresentationFormat>A4 Paper (210x297 mm)</PresentationFormat>
  <Paragraphs>57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Workshop 21-24 October, 2021  A scientific workshop on “Designing Innovative Livestock Breeding Strategies for Ethiopia” Bahir Dar, Ethiopia</dc:title>
  <dc:creator>Windows User</dc:creator>
  <cp:lastModifiedBy>Worku</cp:lastModifiedBy>
  <cp:revision>49</cp:revision>
  <cp:lastPrinted>2025-06-18T11:17:30Z</cp:lastPrinted>
  <dcterms:created xsi:type="dcterms:W3CDTF">2023-05-13T11:28:50Z</dcterms:created>
  <dcterms:modified xsi:type="dcterms:W3CDTF">2025-10-15T06:32:53Z</dcterms:modified>
</cp:coreProperties>
</file>